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8" r:id="rId4"/>
    <p:sldId id="271" r:id="rId5"/>
    <p:sldId id="272" r:id="rId6"/>
    <p:sldId id="278" r:id="rId7"/>
    <p:sldId id="274" r:id="rId8"/>
    <p:sldId id="280" r:id="rId9"/>
    <p:sldId id="279" r:id="rId10"/>
    <p:sldId id="275" r:id="rId11"/>
    <p:sldId id="263" r:id="rId12"/>
    <p:sldId id="277" r:id="rId13"/>
    <p:sldId id="269" r:id="rId14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00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40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9421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575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6898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253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597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70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64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08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53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35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16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34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97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96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A40EC-53FB-4EE5-BC93-1DFDFDB36F67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40F312-AE7C-4792-BACC-AA05C9FB05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76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73480" y="209276"/>
            <a:ext cx="10764520" cy="4807224"/>
          </a:xfrm>
        </p:spPr>
        <p:txBody>
          <a:bodyPr>
            <a:normAutofit/>
          </a:bodyPr>
          <a:lstStyle/>
          <a:p>
            <a:r>
              <a:rPr lang="de-DE" sz="6000" dirty="0" smtClean="0">
                <a:solidFill>
                  <a:srgbClr val="002060"/>
                </a:solidFill>
              </a:rPr>
              <a:t>Väter </a:t>
            </a:r>
            <a:r>
              <a:rPr lang="de-DE" sz="6000" dirty="0">
                <a:solidFill>
                  <a:srgbClr val="002060"/>
                </a:solidFill>
              </a:rPr>
              <a:t>im ersten Lebensjahr </a:t>
            </a:r>
            <a:r>
              <a:rPr lang="de-DE" dirty="0" smtClean="0">
                <a:solidFill>
                  <a:srgbClr val="002060"/>
                </a:solidFill>
              </a:rPr>
              <a:t/>
            </a:r>
            <a:br>
              <a:rPr lang="de-DE" dirty="0" smtClean="0">
                <a:solidFill>
                  <a:srgbClr val="002060"/>
                </a:solidFill>
              </a:rPr>
            </a:br>
            <a:r>
              <a:rPr lang="de-DE" dirty="0">
                <a:solidFill>
                  <a:srgbClr val="002060"/>
                </a:solidFill>
              </a:rPr>
              <a:t/>
            </a:r>
            <a:br>
              <a:rPr lang="de-DE" dirty="0">
                <a:solidFill>
                  <a:srgbClr val="002060"/>
                </a:solidFill>
              </a:rPr>
            </a:br>
            <a:r>
              <a:rPr lang="de-DE" dirty="0" smtClean="0">
                <a:solidFill>
                  <a:srgbClr val="002060"/>
                </a:solidFill>
              </a:rPr>
              <a:t>					</a:t>
            </a:r>
            <a:endParaRPr lang="de-DE" sz="6600" b="1" i="1" dirty="0"/>
          </a:p>
        </p:txBody>
      </p:sp>
    </p:spTree>
    <p:extLst>
      <p:ext uri="{BB962C8B-B14F-4D97-AF65-F5344CB8AC3E}">
        <p14:creationId xmlns:p14="http://schemas.microsoft.com/office/powerpoint/2010/main" val="181002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01800" y="431800"/>
            <a:ext cx="1023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C00000"/>
                </a:solidFill>
              </a:rPr>
              <a:t>Wichtig:</a:t>
            </a:r>
            <a:r>
              <a:rPr lang="de-DE" sz="3200" b="1" dirty="0" smtClean="0"/>
              <a:t> Die Beteiligung des Vaters ist primär abhängig von den Fähigkeiten die seine Partnerin in ihm sieht!</a:t>
            </a:r>
            <a:endParaRPr lang="de-DE" sz="32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1701800" y="2149019"/>
            <a:ext cx="104775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Mögliche Gründe für das blockieren des Vaters („Gate </a:t>
            </a:r>
            <a:r>
              <a:rPr lang="de-DE" sz="2400" dirty="0" err="1" smtClean="0"/>
              <a:t>keeping</a:t>
            </a:r>
            <a:r>
              <a:rPr lang="de-DE" sz="2400" dirty="0" smtClean="0"/>
              <a:t>“) durch die Mutter</a:t>
            </a:r>
          </a:p>
          <a:p>
            <a:endParaRPr lang="de-DE" sz="8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Tatsächliche o. vermutete fehlende Kompetenz des Vaters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Konfliktreiche Paarbeziehung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Traditionelles Rollenverständnis</a:t>
            </a:r>
            <a:endParaRPr lang="de-DE" sz="2400" dirty="0"/>
          </a:p>
          <a:p>
            <a:endParaRPr lang="de-DE" dirty="0"/>
          </a:p>
          <a:p>
            <a:r>
              <a:rPr lang="de-DE" sz="2400" dirty="0" smtClean="0"/>
              <a:t>Folgen könnten z.B. sein: Vater fühlt sich ausgeschlossen und zieht </a:t>
            </a:r>
          </a:p>
          <a:p>
            <a:r>
              <a:rPr lang="de-DE" sz="2400" dirty="0"/>
              <a:t>	</a:t>
            </a:r>
            <a:r>
              <a:rPr lang="de-DE" sz="2400" dirty="0" smtClean="0"/>
              <a:t>			sich zurück 	</a:t>
            </a:r>
          </a:p>
          <a:p>
            <a:r>
              <a:rPr lang="de-DE" sz="2400" dirty="0" smtClean="0"/>
              <a:t>	</a:t>
            </a:r>
            <a:r>
              <a:rPr lang="de-DE" sz="2400" dirty="0" err="1" smtClean="0"/>
              <a:t>selfullfilling</a:t>
            </a:r>
            <a:r>
              <a:rPr lang="de-DE" sz="2400" dirty="0" smtClean="0"/>
              <a:t> </a:t>
            </a:r>
            <a:r>
              <a:rPr lang="de-DE" sz="2400" dirty="0" err="1" smtClean="0"/>
              <a:t>prophecy</a:t>
            </a:r>
            <a:r>
              <a:rPr lang="de-DE" sz="2400" dirty="0" smtClean="0"/>
              <a:t>: Vater büßt tatsächlich Kompetenzen ein</a:t>
            </a:r>
            <a:endParaRPr lang="de-DE" sz="2400" dirty="0"/>
          </a:p>
        </p:txBody>
      </p:sp>
      <p:sp>
        <p:nvSpPr>
          <p:cNvPr id="2" name="Pfeil nach rechts 1"/>
          <p:cNvSpPr/>
          <p:nvPr/>
        </p:nvSpPr>
        <p:spPr>
          <a:xfrm>
            <a:off x="2133600" y="6324600"/>
            <a:ext cx="3810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4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273300" y="1612900"/>
            <a:ext cx="9448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Stillen </a:t>
            </a:r>
          </a:p>
          <a:p>
            <a:endParaRPr lang="de-D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Die Mutter ersetzen</a:t>
            </a:r>
          </a:p>
          <a:p>
            <a:endParaRPr lang="de-D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?</a:t>
            </a:r>
          </a:p>
          <a:p>
            <a:endParaRPr lang="de-D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?</a:t>
            </a:r>
          </a:p>
          <a:p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1981200" y="711200"/>
            <a:ext cx="840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kann ein Vater </a:t>
            </a:r>
            <a:r>
              <a:rPr lang="de-DE" sz="3200" b="1" u="sng" dirty="0">
                <a:solidFill>
                  <a:srgbClr val="0070C0"/>
                </a:solidFill>
              </a:rPr>
              <a:t>NICHT</a:t>
            </a:r>
            <a:r>
              <a:rPr lang="de-DE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419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727200" y="609600"/>
            <a:ext cx="850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Was </a:t>
            </a:r>
            <a:r>
              <a:rPr lang="de-DE" sz="3200" b="1" u="sng" dirty="0" smtClean="0"/>
              <a:t>kann</a:t>
            </a:r>
            <a:r>
              <a:rPr lang="de-DE" sz="3200" dirty="0" smtClean="0"/>
              <a:t> ein Vater ?</a:t>
            </a:r>
            <a:endParaRPr lang="de-DE" sz="3200" dirty="0"/>
          </a:p>
        </p:txBody>
      </p:sp>
      <p:sp>
        <p:nvSpPr>
          <p:cNvPr id="3" name="Textfeld 2"/>
          <p:cNvSpPr txBox="1"/>
          <p:nvPr/>
        </p:nvSpPr>
        <p:spPr>
          <a:xfrm>
            <a:off x="711200" y="1371600"/>
            <a:ext cx="113919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Gleich</a:t>
            </a:r>
            <a:r>
              <a:rPr lang="de-DE" sz="2400" b="1" dirty="0" smtClean="0">
                <a:solidFill>
                  <a:srgbClr val="0070C0"/>
                </a:solidFill>
              </a:rPr>
              <a:t>befähigt</a:t>
            </a:r>
            <a:r>
              <a:rPr lang="de-DE" sz="2400" dirty="0" smtClean="0"/>
              <a:t> sind Väter 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Pflege und Versorgung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Interaktion durch intuitives Elternverhalten</a:t>
            </a:r>
          </a:p>
          <a:p>
            <a:pPr lvl="2"/>
            <a:r>
              <a:rPr lang="de-DE" dirty="0" smtClean="0"/>
              <a:t>promptes, angemessenes und zuverlässiges reagieren durch Mimik, Gestik, lächeln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Erziehung ab dem Säuglingsalter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Unterstützen der sozial-emotionalen Entwicklung</a:t>
            </a:r>
          </a:p>
          <a:p>
            <a:pPr lvl="1"/>
            <a:r>
              <a:rPr lang="de-DE" sz="2000" b="1" dirty="0" smtClean="0"/>
              <a:t>	</a:t>
            </a:r>
            <a:r>
              <a:rPr lang="de-DE" dirty="0" smtClean="0"/>
              <a:t>durch feinfühlige Unterstützung von Exploration</a:t>
            </a:r>
          </a:p>
          <a:p>
            <a:pPr lvl="1"/>
            <a:r>
              <a:rPr lang="de-DE" sz="2000" b="1" dirty="0" smtClean="0">
                <a:solidFill>
                  <a:srgbClr val="00B050"/>
                </a:solidFill>
              </a:rPr>
              <a:t>Zusammenhang </a:t>
            </a:r>
            <a:r>
              <a:rPr lang="de-DE" sz="2000" b="1" dirty="0">
                <a:solidFill>
                  <a:srgbClr val="00B050"/>
                </a:solidFill>
              </a:rPr>
              <a:t>zu späterer Entwicklung aber geringer als bei der mütterlichen Bindung</a:t>
            </a:r>
          </a:p>
          <a:p>
            <a:pPr lvl="1"/>
            <a:endParaRPr lang="de-DE" sz="800" dirty="0" smtClean="0"/>
          </a:p>
          <a:p>
            <a:r>
              <a:rPr lang="de-DE" sz="2400" b="1" dirty="0" smtClean="0"/>
              <a:t>   	Seine </a:t>
            </a:r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Präsenz</a:t>
            </a:r>
            <a:r>
              <a:rPr lang="de-DE" sz="2400" b="1" dirty="0"/>
              <a:t> von Anfang an unterstützt </a:t>
            </a:r>
            <a:r>
              <a:rPr lang="de-DE" sz="2400" b="1" dirty="0" smtClean="0"/>
              <a:t>die Entwicklung </a:t>
            </a:r>
            <a:r>
              <a:rPr lang="de-DE" sz="2400" b="1" dirty="0"/>
              <a:t>zu </a:t>
            </a:r>
            <a:r>
              <a:rPr lang="de-DE" sz="2400" b="1" dirty="0" smtClean="0"/>
              <a:t>einem 	sozial</a:t>
            </a:r>
            <a:r>
              <a:rPr lang="de-DE" sz="2400" b="1" dirty="0"/>
              <a:t>	</a:t>
            </a:r>
            <a:r>
              <a:rPr lang="de-DE" sz="2400" b="1" dirty="0" smtClean="0"/>
              <a:t>kompetenten </a:t>
            </a:r>
            <a:r>
              <a:rPr lang="de-DE" sz="2400" b="1" dirty="0"/>
              <a:t>und selbstbewussten </a:t>
            </a:r>
            <a:r>
              <a:rPr lang="de-DE" sz="2400" b="1" dirty="0" smtClean="0"/>
              <a:t>Kind</a:t>
            </a:r>
            <a:endParaRPr lang="de-DE" sz="2400" b="1" dirty="0"/>
          </a:p>
          <a:p>
            <a:endParaRPr lang="de-DE" sz="800" dirty="0"/>
          </a:p>
          <a:p>
            <a:r>
              <a:rPr lang="de-DE" sz="20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</a:p>
          <a:p>
            <a:r>
              <a:rPr lang="de-DE" sz="2000" b="1" dirty="0" smtClean="0"/>
              <a:t>	Die </a:t>
            </a:r>
            <a:r>
              <a:rPr lang="de-DE" sz="2000" b="1" dirty="0"/>
              <a:t>Interaktion eines Vater mit seinem Baby hat eine ganz </a:t>
            </a:r>
            <a:r>
              <a:rPr lang="de-DE" sz="2000" b="1" dirty="0">
                <a:solidFill>
                  <a:srgbClr val="002060"/>
                </a:solidFill>
              </a:rPr>
              <a:t>besondere Qualität</a:t>
            </a:r>
            <a:r>
              <a:rPr lang="de-DE" sz="2000" b="1" dirty="0" smtClean="0"/>
              <a:t>,</a:t>
            </a:r>
          </a:p>
          <a:p>
            <a:r>
              <a:rPr lang="de-DE" sz="2000" b="1" dirty="0"/>
              <a:t>	</a:t>
            </a:r>
            <a:r>
              <a:rPr lang="de-DE" sz="2000" b="1" dirty="0" smtClean="0"/>
              <a:t>welche </a:t>
            </a:r>
            <a:r>
              <a:rPr lang="de-DE" sz="2000" b="1" dirty="0"/>
              <a:t>eine </a:t>
            </a:r>
            <a:r>
              <a:rPr lang="de-DE" sz="2000" b="1" dirty="0">
                <a:solidFill>
                  <a:srgbClr val="002060"/>
                </a:solidFill>
              </a:rPr>
              <a:t>Intensität der Bindung </a:t>
            </a:r>
            <a:r>
              <a:rPr lang="de-DE" sz="2000" b="1" dirty="0"/>
              <a:t>entstehen lässt, die in </a:t>
            </a:r>
            <a:r>
              <a:rPr lang="de-DE" sz="2000" b="1" dirty="0">
                <a:solidFill>
                  <a:srgbClr val="002060"/>
                </a:solidFill>
              </a:rPr>
              <a:t>keinem Verhältnis </a:t>
            </a:r>
            <a:r>
              <a:rPr lang="de-DE" sz="2000" b="1" dirty="0"/>
              <a:t>zu der </a:t>
            </a:r>
            <a:endParaRPr lang="de-DE" sz="2000" b="1" dirty="0" smtClean="0"/>
          </a:p>
          <a:p>
            <a:r>
              <a:rPr lang="de-DE" sz="2000" b="1" dirty="0">
                <a:solidFill>
                  <a:srgbClr val="002060"/>
                </a:solidFill>
              </a:rPr>
              <a:t>	</a:t>
            </a:r>
            <a:r>
              <a:rPr lang="de-DE" sz="2000" b="1" dirty="0" smtClean="0">
                <a:solidFill>
                  <a:srgbClr val="002060"/>
                </a:solidFill>
              </a:rPr>
              <a:t>Häufigkeit</a:t>
            </a:r>
            <a:r>
              <a:rPr lang="de-DE" sz="2000" b="1" dirty="0" smtClean="0"/>
              <a:t> </a:t>
            </a:r>
            <a:r>
              <a:rPr lang="de-DE" sz="2000" b="1" dirty="0"/>
              <a:t>ihrer Interaktion </a:t>
            </a:r>
            <a:r>
              <a:rPr lang="de-DE" sz="2000" b="1" dirty="0" smtClean="0"/>
              <a:t>steht“ </a:t>
            </a:r>
            <a:r>
              <a:rPr lang="de-DE" sz="1200" dirty="0" smtClean="0"/>
              <a:t>Mary </a:t>
            </a:r>
            <a:r>
              <a:rPr lang="de-DE" sz="1200" dirty="0" err="1" smtClean="0"/>
              <a:t>Ainsworth</a:t>
            </a:r>
            <a:endParaRPr lang="de-DE" sz="1200" dirty="0"/>
          </a:p>
          <a:p>
            <a:r>
              <a:rPr lang="de-DE" sz="1200" b="1" dirty="0" smtClean="0">
                <a:solidFill>
                  <a:srgbClr val="00B050"/>
                </a:solidFill>
              </a:rPr>
              <a:t>	</a:t>
            </a:r>
          </a:p>
          <a:p>
            <a:r>
              <a:rPr lang="de-DE" b="1" dirty="0" smtClean="0">
                <a:solidFill>
                  <a:srgbClr val="00B050"/>
                </a:solidFill>
              </a:rPr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5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694268" y="592668"/>
            <a:ext cx="11125200" cy="6434666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de-DE" sz="6400" dirty="0" smtClean="0">
              <a:solidFill>
                <a:srgbClr val="002060"/>
              </a:solidFill>
            </a:endParaRPr>
          </a:p>
          <a:p>
            <a:endParaRPr lang="de-DE" sz="6400" dirty="0" smtClean="0">
              <a:solidFill>
                <a:srgbClr val="002060"/>
              </a:solidFill>
            </a:endParaRPr>
          </a:p>
          <a:p>
            <a:r>
              <a:rPr lang="de-DE" sz="12000" b="1" i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Bedeutung der Väter im </a:t>
            </a:r>
          </a:p>
          <a:p>
            <a:r>
              <a:rPr lang="de-DE" sz="12000" b="1" i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ersten </a:t>
            </a:r>
            <a:r>
              <a:rPr lang="de-DE" sz="12000" b="1" i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Lebensjahr </a:t>
            </a:r>
            <a:r>
              <a:rPr lang="de-DE" sz="12000" b="1" i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  <a:r>
              <a:rPr lang="de-DE" sz="106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/>
            </a:r>
            <a:br>
              <a:rPr lang="de-DE" sz="106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de-DE" sz="10600" b="1" i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de-DE" sz="7100" dirty="0" smtClean="0">
                <a:solidFill>
                  <a:schemeClr val="accent4">
                    <a:lumMod val="50000"/>
                  </a:schemeClr>
                </a:solidFill>
              </a:rPr>
              <a:t>		„</a:t>
            </a:r>
            <a:r>
              <a:rPr lang="de-DE" sz="9800" dirty="0" smtClean="0">
                <a:solidFill>
                  <a:schemeClr val="accent4">
                    <a:lumMod val="50000"/>
                  </a:schemeClr>
                </a:solidFill>
              </a:rPr>
              <a:t>Mütter </a:t>
            </a:r>
            <a:r>
              <a:rPr lang="de-DE" sz="9800" dirty="0">
                <a:solidFill>
                  <a:schemeClr val="accent4">
                    <a:lumMod val="50000"/>
                  </a:schemeClr>
                </a:solidFill>
              </a:rPr>
              <a:t>und Väter sind für das </a:t>
            </a:r>
            <a:r>
              <a:rPr lang="de-DE" sz="9800" dirty="0" smtClean="0">
                <a:solidFill>
                  <a:schemeClr val="accent4">
                    <a:lumMod val="50000"/>
                  </a:schemeClr>
                </a:solidFill>
              </a:rPr>
              <a:t>Kind</a:t>
            </a:r>
          </a:p>
          <a:p>
            <a:pPr>
              <a:lnSpc>
                <a:spcPct val="120000"/>
              </a:lnSpc>
            </a:pPr>
            <a:r>
              <a:rPr lang="de-DE" sz="98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de-DE" sz="9800" dirty="0" smtClean="0">
                <a:solidFill>
                  <a:schemeClr val="accent4">
                    <a:lumMod val="50000"/>
                  </a:schemeClr>
                </a:solidFill>
              </a:rPr>
              <a:t>	 </a:t>
            </a:r>
            <a:r>
              <a:rPr lang="de-DE" sz="9800" b="1" dirty="0">
                <a:solidFill>
                  <a:schemeClr val="accent4">
                    <a:lumMod val="50000"/>
                  </a:schemeClr>
                </a:solidFill>
              </a:rPr>
              <a:t>von gleicher und </a:t>
            </a:r>
            <a:r>
              <a:rPr lang="de-DE" sz="9800" b="1" dirty="0" smtClean="0">
                <a:solidFill>
                  <a:schemeClr val="accent4">
                    <a:lumMod val="50000"/>
                  </a:schemeClr>
                </a:solidFill>
              </a:rPr>
              <a:t>unentbehrlicher</a:t>
            </a:r>
          </a:p>
          <a:p>
            <a:pPr>
              <a:lnSpc>
                <a:spcPct val="120000"/>
              </a:lnSpc>
            </a:pPr>
            <a:r>
              <a:rPr lang="de-DE" sz="9800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de-DE" sz="9800" b="1" dirty="0" smtClean="0">
                <a:solidFill>
                  <a:schemeClr val="accent4">
                    <a:lumMod val="50000"/>
                  </a:schemeClr>
                </a:solidFill>
              </a:rPr>
              <a:t>			  </a:t>
            </a:r>
            <a:r>
              <a:rPr lang="de-DE" sz="9800" dirty="0">
                <a:solidFill>
                  <a:schemeClr val="accent4">
                    <a:lumMod val="50000"/>
                  </a:schemeClr>
                </a:solidFill>
              </a:rPr>
              <a:t>Bedeutung</a:t>
            </a:r>
            <a:r>
              <a:rPr lang="de-DE" sz="9800" dirty="0" smtClean="0">
                <a:solidFill>
                  <a:schemeClr val="accent4">
                    <a:lumMod val="50000"/>
                  </a:schemeClr>
                </a:solidFill>
              </a:rPr>
              <a:t>.“</a:t>
            </a:r>
            <a:r>
              <a:rPr lang="de-DE" sz="98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de-DE" sz="98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rgbClr val="002060"/>
                </a:solidFill>
              </a:rPr>
              <a:t>			</a:t>
            </a:r>
            <a:r>
              <a:rPr lang="de-DE" sz="6600" i="1" dirty="0" smtClean="0">
                <a:solidFill>
                  <a:srgbClr val="002060"/>
                </a:solidFill>
              </a:rPr>
              <a:t> </a:t>
            </a:r>
            <a:r>
              <a:rPr lang="de-DE" sz="1200" i="1" dirty="0" smtClean="0">
                <a:solidFill>
                  <a:srgbClr val="002060"/>
                </a:solidFill>
              </a:rPr>
              <a:t>(I</a:t>
            </a:r>
            <a:r>
              <a:rPr lang="de-DE" sz="1300" i="1" dirty="0" smtClean="0">
                <a:solidFill>
                  <a:srgbClr val="002060"/>
                </a:solidFill>
              </a:rPr>
              <a:t>nstitut für Frühpädagogik München) </a:t>
            </a:r>
          </a:p>
        </p:txBody>
      </p:sp>
    </p:spTree>
    <p:extLst>
      <p:ext uri="{BB962C8B-B14F-4D97-AF65-F5344CB8AC3E}">
        <p14:creationId xmlns:p14="http://schemas.microsoft.com/office/powerpoint/2010/main" val="73358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429000" y="1316952"/>
            <a:ext cx="6013200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Vater werden ist nicht schwer, / Vater sein dagegen sehr</a:t>
            </a:r>
            <a:r>
              <a:rPr lang="de-DE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Wilhelm Busch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241800" y="3612242"/>
            <a:ext cx="6096000" cy="8156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>
                <a:latin typeface="Arial Black" panose="020B0A04020102020204" pitchFamily="34" charset="0"/>
                <a:ea typeface="BatangChe" panose="02030609000101010101" pitchFamily="49" charset="-127"/>
              </a:rPr>
              <a:t>Mein Vater ist ein großes Kind, das ich bekommen habe, als ich noch ganz klein war.</a:t>
            </a:r>
          </a:p>
          <a:p>
            <a:r>
              <a:rPr lang="de-DE" sz="1100" dirty="0" smtClean="0">
                <a:latin typeface="Arial Black" panose="020B0A04020102020204" pitchFamily="34" charset="0"/>
                <a:ea typeface="BatangChe" panose="02030609000101010101" pitchFamily="49" charset="-127"/>
              </a:rPr>
              <a:t>Alexandre Dumas der Jüngere)</a:t>
            </a:r>
            <a:endParaRPr lang="de-DE" sz="1100" dirty="0">
              <a:latin typeface="Arial Black" panose="020B0A04020102020204" pitchFamily="34" charset="0"/>
              <a:ea typeface="BatangChe" panose="02030609000101010101" pitchFamily="49" charset="-127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061200" y="4685100"/>
            <a:ext cx="6096000" cy="8156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 smtClean="0"/>
              <a:t>Der Vatermorgana heißt so, weil er nur selten zu sehen ist.</a:t>
            </a:r>
          </a:p>
          <a:p>
            <a:r>
              <a:rPr lang="de-DE" sz="1100" dirty="0" smtClean="0"/>
              <a:t>Stilblüte </a:t>
            </a:r>
            <a:endParaRPr lang="de-DE" sz="1100" dirty="0"/>
          </a:p>
        </p:txBody>
      </p:sp>
      <p:sp>
        <p:nvSpPr>
          <p:cNvPr id="7" name="Rechteck 6"/>
          <p:cNvSpPr/>
          <p:nvPr/>
        </p:nvSpPr>
        <p:spPr>
          <a:xfrm>
            <a:off x="4477000" y="1985654"/>
            <a:ext cx="6096000" cy="8156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 smtClean="0"/>
              <a:t>Mütter, seid Väter! möchte man zurufen und:</a:t>
            </a:r>
          </a:p>
          <a:p>
            <a:r>
              <a:rPr lang="de-DE" b="1" dirty="0" smtClean="0"/>
              <a:t>Väter, seid Mütter!</a:t>
            </a:r>
          </a:p>
          <a:p>
            <a:r>
              <a:rPr lang="de-DE" sz="1100" dirty="0" smtClean="0"/>
              <a:t>Jean Paul</a:t>
            </a:r>
            <a:endParaRPr lang="de-DE" sz="1100" dirty="0"/>
          </a:p>
        </p:txBody>
      </p:sp>
      <p:sp>
        <p:nvSpPr>
          <p:cNvPr id="8" name="Rechteck 7"/>
          <p:cNvSpPr/>
          <p:nvPr/>
        </p:nvSpPr>
        <p:spPr>
          <a:xfrm>
            <a:off x="2013200" y="5675685"/>
            <a:ext cx="6096000" cy="8156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 smtClean="0"/>
              <a:t>Es gibt viele Väter, die Kinder haben,</a:t>
            </a:r>
          </a:p>
          <a:p>
            <a:r>
              <a:rPr lang="de-DE" b="1" dirty="0" smtClean="0"/>
              <a:t>aber nur wenige Kinder, die Väter haben.</a:t>
            </a:r>
          </a:p>
          <a:p>
            <a:r>
              <a:rPr lang="de-DE" sz="1100" dirty="0" smtClean="0"/>
              <a:t>Francis De </a:t>
            </a:r>
            <a:r>
              <a:rPr lang="de-DE" sz="1100" dirty="0" err="1" smtClean="0"/>
              <a:t>Croisset</a:t>
            </a:r>
            <a:endParaRPr lang="de-DE" sz="1100" dirty="0"/>
          </a:p>
        </p:txBody>
      </p:sp>
      <p:sp>
        <p:nvSpPr>
          <p:cNvPr id="9" name="Rechteck 8"/>
          <p:cNvSpPr/>
          <p:nvPr/>
        </p:nvSpPr>
        <p:spPr>
          <a:xfrm>
            <a:off x="5397500" y="261734"/>
            <a:ext cx="6096000" cy="8156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>
                <a:latin typeface="Aharoni" panose="02010803020104030203" pitchFamily="2" charset="-79"/>
                <a:cs typeface="Aharoni" panose="02010803020104030203" pitchFamily="2" charset="-79"/>
              </a:rPr>
              <a:t>Wenn du lebst, ohne Vater geworden zu sein, wirst du sterben, ohne ein Mensch gewesen zu sein.</a:t>
            </a:r>
          </a:p>
          <a:p>
            <a:r>
              <a:rPr lang="de-DE" sz="1100" dirty="0" smtClean="0"/>
              <a:t>Aus Russland 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0282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3" descr="http://www.vaterfreuden.de/sites/default/files/imagecache/lead-image-full/die-passende-loesung-cartoon-vaterfreude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774700"/>
            <a:ext cx="8737600" cy="5473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66800" y="1346200"/>
            <a:ext cx="1078865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sz="2400" b="1" dirty="0" smtClean="0">
                <a:solidFill>
                  <a:srgbClr val="002060"/>
                </a:solidFill>
              </a:rPr>
              <a:t>Einst:</a:t>
            </a:r>
            <a:r>
              <a:rPr lang="de-DE" sz="2400" dirty="0" smtClean="0"/>
              <a:t> Kinder sind „Frauensache“, Väter haben andere/eigene Aufgaben, kommen später „dazu“…</a:t>
            </a:r>
            <a:endParaRPr lang="de-DE" sz="2400" dirty="0"/>
          </a:p>
          <a:p>
            <a:endParaRPr lang="de-DE" dirty="0" smtClean="0"/>
          </a:p>
          <a:p>
            <a:r>
              <a:rPr lang="de-DE" sz="2400" b="1" dirty="0" smtClean="0">
                <a:solidFill>
                  <a:srgbClr val="C00000"/>
                </a:solidFill>
              </a:rPr>
              <a:t>Heute</a:t>
            </a:r>
            <a:r>
              <a:rPr lang="de-DE" sz="2400" dirty="0" smtClean="0"/>
              <a:t>: Familie als System aus Mutter, Kind </a:t>
            </a:r>
            <a:r>
              <a:rPr lang="de-DE" sz="2400" b="1" dirty="0" smtClean="0"/>
              <a:t>UND</a:t>
            </a:r>
            <a:r>
              <a:rPr lang="de-DE" sz="2400" dirty="0" smtClean="0"/>
              <a:t> Vater </a:t>
            </a:r>
          </a:p>
          <a:p>
            <a:r>
              <a:rPr lang="de-DE" sz="2400" dirty="0" smtClean="0"/>
              <a:t>(Säuglinge reagieren sensitiv auf das miteinander der Eltern ab etwa 3 Monaten!)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524000" y="4409658"/>
            <a:ext cx="1033144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Das Kind lernt aus der gemeinsamen Interaktion mit </a:t>
            </a:r>
            <a:r>
              <a:rPr lang="de-DE" sz="2000" b="1" dirty="0">
                <a:solidFill>
                  <a:srgbClr val="0070C0"/>
                </a:solidFill>
              </a:rPr>
              <a:t>beiden Eltern </a:t>
            </a:r>
            <a:r>
              <a:rPr lang="de-DE" sz="2000" b="1" dirty="0"/>
              <a:t>die Interaktion mit </a:t>
            </a:r>
            <a:r>
              <a:rPr lang="de-DE" sz="2000" b="1" dirty="0" smtClean="0"/>
              <a:t>mehreren.</a:t>
            </a:r>
          </a:p>
          <a:p>
            <a:endParaRPr lang="de-DE" dirty="0"/>
          </a:p>
          <a:p>
            <a:r>
              <a:rPr lang="de-DE" sz="2000" b="1" dirty="0" smtClean="0"/>
              <a:t>Väter aus unglücklichen Herkunftsfamilien sind weniger beteiligt an gemeinsamen Familienspielen- </a:t>
            </a:r>
            <a:r>
              <a:rPr lang="de-DE" sz="2000" b="1" dirty="0" smtClean="0">
                <a:solidFill>
                  <a:srgbClr val="0070C0"/>
                </a:solidFill>
              </a:rPr>
              <a:t>ABER </a:t>
            </a:r>
            <a:r>
              <a:rPr lang="de-DE" sz="2000" b="1" dirty="0" smtClean="0"/>
              <a:t>es gibt Hinweise auf Lerneffekte vom Verhalten der Mutter in der jetzigen Familie</a:t>
            </a:r>
            <a:endParaRPr lang="de-DE" sz="20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1879600" y="406400"/>
            <a:ext cx="949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Vatersein im Wandel der Zeit</a:t>
            </a:r>
          </a:p>
        </p:txBody>
      </p:sp>
    </p:spTree>
    <p:extLst>
      <p:ext uri="{BB962C8B-B14F-4D97-AF65-F5344CB8AC3E}">
        <p14:creationId xmlns:p14="http://schemas.microsoft.com/office/powerpoint/2010/main" val="7213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63700" y="1674118"/>
            <a:ext cx="10363200" cy="4187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Geburt verarbeiten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Unsicher</a:t>
            </a:r>
            <a:r>
              <a:rPr lang="de-DE" b="1" dirty="0" smtClean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Fragt sich was den idealen Vater ausmacht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Beruf und Familie als Spannungsfeld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Beziehung zu Frau oder Freundin ändert sich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Raum für Hobby usw. wird geringer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Erfahrungen aus der Kindheit (eigener Vater) werden präsent     Rollenvorbilder?!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/>
              <a:t>Welchen Beitrag kann er zur bestmöglichen Pflege und Förderung des Kindes leisten?</a:t>
            </a:r>
            <a:endParaRPr lang="de-DE" sz="20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1663700" y="596900"/>
            <a:ext cx="1036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Die psychische Situation </a:t>
            </a:r>
            <a:r>
              <a:rPr lang="de-DE" sz="3200" b="1" dirty="0" smtClean="0"/>
              <a:t>d. Vaters </a:t>
            </a:r>
            <a:r>
              <a:rPr lang="de-DE" sz="3200" b="1" dirty="0"/>
              <a:t>nach der </a:t>
            </a:r>
            <a:r>
              <a:rPr lang="de-DE" sz="3200" b="1" dirty="0" smtClean="0"/>
              <a:t>Geburt </a:t>
            </a:r>
            <a:endParaRPr lang="de-DE" sz="3200" b="1" dirty="0"/>
          </a:p>
        </p:txBody>
      </p:sp>
      <p:sp>
        <p:nvSpPr>
          <p:cNvPr id="4" name="Pfeil nach rechts 3"/>
          <p:cNvSpPr/>
          <p:nvPr/>
        </p:nvSpPr>
        <p:spPr>
          <a:xfrm>
            <a:off x="9486900" y="4660900"/>
            <a:ext cx="368300" cy="10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8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70500" y="1851918"/>
            <a:ext cx="533400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400" dirty="0" smtClean="0"/>
              <a:t>Ressource?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400" dirty="0" smtClean="0"/>
          </a:p>
          <a:p>
            <a:endParaRPr lang="de-DE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400" dirty="0" smtClean="0"/>
              <a:t>Risiko?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400" dirty="0" smtClean="0"/>
          </a:p>
          <a:p>
            <a:endParaRPr lang="de-DE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400" dirty="0" smtClean="0"/>
              <a:t>Unterstützung?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400" dirty="0" smtClean="0"/>
          </a:p>
          <a:p>
            <a:endParaRPr lang="de-DE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400" dirty="0" smtClean="0"/>
              <a:t>Gleichwertiger Elternteil?</a:t>
            </a:r>
          </a:p>
          <a:p>
            <a:endParaRPr lang="de-DE" sz="2400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019300" y="774700"/>
            <a:ext cx="886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Was sind Väter ?</a:t>
            </a:r>
          </a:p>
          <a:p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7054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905000" y="702469"/>
            <a:ext cx="10287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Was hilft Vätern </a:t>
            </a:r>
            <a:r>
              <a:rPr lang="de-DE" sz="3200" b="1" u="sng" dirty="0" smtClean="0"/>
              <a:t>von Anfang an </a:t>
            </a:r>
            <a:r>
              <a:rPr lang="de-DE" sz="3200" b="1" dirty="0" smtClean="0"/>
              <a:t>die Vaterrolle anzunehmen?</a:t>
            </a:r>
          </a:p>
          <a:p>
            <a:endParaRPr lang="de-DE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Direktes und ausdrückliches Einbeziehen seiner Sicht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Eine wertschätzende Grundhaltung</a:t>
            </a:r>
            <a:endParaRPr lang="de-DE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Akzeptanz der Situation( auch z.B. Berufstätigkeit) und seiner Bemühungen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Abstrahieren von eigenen Idealen und Einstellungen 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sz="3600" b="1" dirty="0" smtClean="0"/>
              <a:t>Dann ist der Vater </a:t>
            </a:r>
            <a:r>
              <a:rPr lang="de-DE" sz="3600" b="1" dirty="0" smtClean="0">
                <a:solidFill>
                  <a:srgbClr val="C00000"/>
                </a:solidFill>
              </a:rPr>
              <a:t>Ressource!</a:t>
            </a:r>
            <a:endParaRPr lang="de-DE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0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95450" y="1532136"/>
            <a:ext cx="10287000" cy="5756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Die </a:t>
            </a:r>
            <a:r>
              <a:rPr lang="de-DE" sz="2000" b="1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Bindungsforscher </a:t>
            </a:r>
            <a:r>
              <a:rPr lang="de-DE" sz="20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Mary </a:t>
            </a:r>
            <a:r>
              <a:rPr lang="de-DE" sz="2000" b="1" dirty="0" err="1" smtClean="0">
                <a:ea typeface="Times New Roman" panose="02020603050405020304" pitchFamily="18" charset="0"/>
                <a:cs typeface="Aharoni" panose="02010803020104030203" pitchFamily="2" charset="-79"/>
              </a:rPr>
              <a:t>Ainsworth</a:t>
            </a:r>
            <a:r>
              <a:rPr lang="de-DE" sz="20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 </a:t>
            </a:r>
            <a:r>
              <a:rPr lang="de-DE" sz="14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(USA) </a:t>
            </a:r>
            <a:r>
              <a:rPr lang="de-DE" sz="2000" dirty="0">
                <a:ea typeface="Times New Roman" panose="02020603050405020304" pitchFamily="18" charset="0"/>
                <a:cs typeface="Aharoni" panose="02010803020104030203" pitchFamily="2" charset="-79"/>
              </a:rPr>
              <a:t>und John</a:t>
            </a:r>
            <a:r>
              <a:rPr lang="de-DE" sz="2000" b="1" dirty="0">
                <a:ea typeface="Times New Roman" panose="02020603050405020304" pitchFamily="18" charset="0"/>
                <a:cs typeface="Aharoni" panose="02010803020104030203" pitchFamily="2" charset="-79"/>
              </a:rPr>
              <a:t> </a:t>
            </a:r>
            <a:r>
              <a:rPr lang="de-DE" sz="2000" b="1" dirty="0" err="1">
                <a:ea typeface="Times New Roman" panose="02020603050405020304" pitchFamily="18" charset="0"/>
                <a:cs typeface="Aharoni" panose="02010803020104030203" pitchFamily="2" charset="-79"/>
              </a:rPr>
              <a:t>Bowlby</a:t>
            </a:r>
            <a:r>
              <a:rPr lang="de-DE" sz="2000" b="1" dirty="0">
                <a:ea typeface="Times New Roman" panose="02020603050405020304" pitchFamily="18" charset="0"/>
                <a:cs typeface="Aharoni" panose="02010803020104030203" pitchFamily="2" charset="-79"/>
              </a:rPr>
              <a:t> </a:t>
            </a:r>
            <a:r>
              <a:rPr lang="de-DE" sz="20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(</a:t>
            </a:r>
            <a:r>
              <a:rPr lang="de-DE" sz="14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England</a:t>
            </a:r>
            <a:r>
              <a:rPr lang="de-DE" sz="20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) benennen folgende </a:t>
            </a:r>
            <a:r>
              <a:rPr lang="de-DE" sz="2000" dirty="0">
                <a:ea typeface="Times New Roman" panose="02020603050405020304" pitchFamily="18" charset="0"/>
                <a:cs typeface="Aharoni" panose="02010803020104030203" pitchFamily="2" charset="-79"/>
              </a:rPr>
              <a:t>Punkte, die eine </a:t>
            </a:r>
            <a:r>
              <a:rPr lang="de-DE" sz="2000" b="1" dirty="0">
                <a:solidFill>
                  <a:srgbClr val="0070C0"/>
                </a:solidFill>
                <a:ea typeface="Times New Roman" panose="02020603050405020304" pitchFamily="18" charset="0"/>
                <a:cs typeface="Aharoni" panose="02010803020104030203" pitchFamily="2" charset="-79"/>
              </a:rPr>
              <a:t>gute Vater-Kind-Bindung </a:t>
            </a:r>
            <a:r>
              <a:rPr lang="de-DE" sz="2000" dirty="0">
                <a:ea typeface="Times New Roman" panose="02020603050405020304" pitchFamily="18" charset="0"/>
                <a:cs typeface="Aharoni" panose="02010803020104030203" pitchFamily="2" charset="-79"/>
              </a:rPr>
              <a:t>ausmachen</a:t>
            </a:r>
            <a:r>
              <a:rPr lang="de-DE" sz="2000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de-DE" dirty="0"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b="1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Der </a:t>
            </a:r>
            <a:r>
              <a:rPr lang="de-DE" sz="2000" b="1" dirty="0">
                <a:ea typeface="Times New Roman" panose="02020603050405020304" pitchFamily="18" charset="0"/>
                <a:cs typeface="Aharoni" panose="02010803020104030203" pitchFamily="2" charset="-79"/>
              </a:rPr>
              <a:t>Vater ist </a:t>
            </a:r>
            <a:r>
              <a:rPr lang="de-DE" sz="2000" b="1" u="sng" dirty="0">
                <a:ea typeface="Times New Roman" panose="02020603050405020304" pitchFamily="18" charset="0"/>
                <a:cs typeface="Aharoni" panose="02010803020104030203" pitchFamily="2" charset="-79"/>
              </a:rPr>
              <a:t>zeitlich und emotional </a:t>
            </a:r>
            <a:r>
              <a:rPr lang="de-DE" sz="2000" b="1" dirty="0">
                <a:ea typeface="Times New Roman" panose="02020603050405020304" pitchFamily="18" charset="0"/>
                <a:cs typeface="Aharoni" panose="02010803020104030203" pitchFamily="2" charset="-79"/>
              </a:rPr>
              <a:t>für das Kind </a:t>
            </a:r>
            <a:r>
              <a:rPr lang="de-DE" sz="2000" b="1" u="sng" dirty="0">
                <a:ea typeface="Times New Roman" panose="02020603050405020304" pitchFamily="18" charset="0"/>
                <a:cs typeface="Aharoni" panose="02010803020104030203" pitchFamily="2" charset="-79"/>
              </a:rPr>
              <a:t>erreichbar</a:t>
            </a:r>
            <a:r>
              <a:rPr lang="de-DE" sz="2000" b="1" dirty="0">
                <a:ea typeface="Times New Roman" panose="02020603050405020304" pitchFamily="18" charset="0"/>
                <a:cs typeface="Aharoni" panose="02010803020104030203" pitchFamily="2" charset="-79"/>
              </a:rPr>
              <a:t> – auch durch Körperkontakt, der für das kleine Kind besonders wichtig ist</a:t>
            </a:r>
            <a:r>
              <a:rPr lang="de-DE" sz="2000" b="1" dirty="0" smtClean="0">
                <a:ea typeface="Times New Roman" panose="02020603050405020304" pitchFamily="18" charset="0"/>
                <a:cs typeface="Aharoni" panose="02010803020104030203" pitchFamily="2" charset="-79"/>
              </a:rPr>
              <a:t>.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de-DE" sz="2000" dirty="0" smtClean="0"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de-DE" sz="2000" dirty="0"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e-DE" sz="2000" b="1" dirty="0" smtClean="0">
                <a:ea typeface="Calibri" panose="020F0502020204030204" pitchFamily="34" charset="0"/>
                <a:cs typeface="Aharoni" panose="02010803020104030203" pitchFamily="2" charset="-79"/>
              </a:rPr>
              <a:t>Er </a:t>
            </a:r>
            <a:r>
              <a:rPr lang="de-DE" sz="2000" b="1" u="sng" dirty="0">
                <a:ea typeface="Calibri" panose="020F0502020204030204" pitchFamily="34" charset="0"/>
                <a:cs typeface="Aharoni" panose="02010803020104030203" pitchFamily="2" charset="-79"/>
              </a:rPr>
              <a:t>versteht die Signale </a:t>
            </a:r>
            <a:r>
              <a:rPr lang="de-DE" sz="2000" b="1" dirty="0">
                <a:ea typeface="Calibri" panose="020F0502020204030204" pitchFamily="34" charset="0"/>
                <a:cs typeface="Aharoni" panose="02010803020104030203" pitchFamily="2" charset="-79"/>
              </a:rPr>
              <a:t>des Kindes und </a:t>
            </a:r>
            <a:r>
              <a:rPr lang="de-DE" sz="2000" b="1" u="sng" dirty="0">
                <a:ea typeface="Calibri" panose="020F0502020204030204" pitchFamily="34" charset="0"/>
                <a:cs typeface="Aharoni" panose="02010803020104030203" pitchFamily="2" charset="-79"/>
              </a:rPr>
              <a:t>reagiert prompt und zuverlässig </a:t>
            </a:r>
            <a:r>
              <a:rPr lang="de-DE" sz="2000" b="1" dirty="0" smtClean="0">
                <a:ea typeface="Calibri" panose="020F0502020204030204" pitchFamily="34" charset="0"/>
                <a:cs typeface="Aharoni" panose="02010803020104030203" pitchFamily="2" charset="-79"/>
              </a:rPr>
              <a:t>darauf.</a:t>
            </a:r>
          </a:p>
          <a:p>
            <a:pPr>
              <a:lnSpc>
                <a:spcPct val="107000"/>
              </a:lnSpc>
            </a:pPr>
            <a:endParaRPr lang="de-DE" dirty="0" smtClean="0"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>
              <a:lnSpc>
                <a:spcPct val="107000"/>
              </a:lnSpc>
            </a:pPr>
            <a:endParaRPr lang="de-DE" dirty="0" smtClean="0"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de-DE" dirty="0"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b="1" dirty="0" smtClean="0">
                <a:ea typeface="Calibri" panose="020F0502020204030204" pitchFamily="34" charset="0"/>
                <a:cs typeface="Aharoni" panose="02010803020104030203" pitchFamily="2" charset="-79"/>
              </a:rPr>
              <a:t>Fühlt das </a:t>
            </a:r>
            <a:r>
              <a:rPr lang="de-DE" sz="2000" b="1" dirty="0">
                <a:ea typeface="Calibri" panose="020F0502020204030204" pitchFamily="34" charset="0"/>
                <a:cs typeface="Aharoni" panose="02010803020104030203" pitchFamily="2" charset="-79"/>
              </a:rPr>
              <a:t>Kind sich unwohl </a:t>
            </a:r>
            <a:r>
              <a:rPr lang="de-DE" sz="2000" b="1" dirty="0" smtClean="0"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de-DE" sz="2000" b="1" dirty="0">
                <a:ea typeface="Calibri" panose="020F0502020204030204" pitchFamily="34" charset="0"/>
                <a:cs typeface="Aharoni" panose="02010803020104030203" pitchFamily="2" charset="-79"/>
              </a:rPr>
              <a:t>bietet der Vater einen </a:t>
            </a:r>
            <a:r>
              <a:rPr lang="de-DE" sz="2000" b="1" u="sng" dirty="0">
                <a:ea typeface="Calibri" panose="020F0502020204030204" pitchFamily="34" charset="0"/>
                <a:cs typeface="Aharoni" panose="02010803020104030203" pitchFamily="2" charset="-79"/>
              </a:rPr>
              <a:t>sicheren Hafen</a:t>
            </a:r>
            <a:r>
              <a:rPr lang="de-DE" sz="2000" b="1" dirty="0">
                <a:ea typeface="Calibri" panose="020F0502020204030204" pitchFamily="34" charset="0"/>
                <a:cs typeface="Aharoni" panose="02010803020104030203" pitchFamily="2" charset="-79"/>
              </a:rPr>
              <a:t>, in dem es </a:t>
            </a:r>
            <a:r>
              <a:rPr lang="de-DE" sz="2000" b="1" dirty="0" smtClean="0"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de-DE" sz="2000" b="1" u="sng" dirty="0">
                <a:ea typeface="Calibri" panose="020F0502020204030204" pitchFamily="34" charset="0"/>
                <a:cs typeface="Aharoni" panose="02010803020104030203" pitchFamily="2" charset="-79"/>
              </a:rPr>
              <a:t>Geborgenheit, Trost und Sicherheit </a:t>
            </a:r>
            <a:r>
              <a:rPr lang="de-DE" sz="2000" b="1" dirty="0" smtClean="0">
                <a:ea typeface="Calibri" panose="020F0502020204030204" pitchFamily="34" charset="0"/>
                <a:cs typeface="Aharoni" panose="02010803020104030203" pitchFamily="2" charset="-79"/>
              </a:rPr>
              <a:t>bekommt.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de-DE" sz="800" dirty="0" smtClean="0"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800" b="1" dirty="0" smtClean="0">
                <a:solidFill>
                  <a:schemeClr val="accent4">
                    <a:lumMod val="50000"/>
                  </a:schemeClr>
                </a:solidFill>
                <a:ea typeface="Calibri" panose="020F0502020204030204" pitchFamily="34" charset="0"/>
                <a:cs typeface="Aharoni" panose="02010803020104030203" pitchFamily="2" charset="-79"/>
              </a:rPr>
              <a:t>Die </a:t>
            </a:r>
            <a:r>
              <a:rPr lang="de-DE" sz="2800" b="1" dirty="0">
                <a:solidFill>
                  <a:schemeClr val="accent4">
                    <a:lumMod val="50000"/>
                  </a:schemeClr>
                </a:solidFill>
                <a:ea typeface="Calibri" panose="020F0502020204030204" pitchFamily="34" charset="0"/>
                <a:cs typeface="Aharoni" panose="02010803020104030203" pitchFamily="2" charset="-79"/>
              </a:rPr>
              <a:t>Vater-Kind-Bindung lebt von </a:t>
            </a:r>
            <a:r>
              <a:rPr lang="de-DE" sz="2800" b="1" u="sng" dirty="0">
                <a:solidFill>
                  <a:schemeClr val="accent4">
                    <a:lumMod val="50000"/>
                  </a:schemeClr>
                </a:solidFill>
                <a:ea typeface="Calibri" panose="020F0502020204030204" pitchFamily="34" charset="0"/>
                <a:cs typeface="Aharoni" panose="02010803020104030203" pitchFamily="2" charset="-79"/>
              </a:rPr>
              <a:t>gegenseitiger Wertschätzung und Liebe</a:t>
            </a:r>
            <a:r>
              <a:rPr lang="de-DE" dirty="0"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br>
              <a:rPr lang="de-DE" dirty="0">
                <a:ea typeface="Calibri" panose="020F0502020204030204" pitchFamily="34" charset="0"/>
                <a:cs typeface="Aharoni" panose="02010803020104030203" pitchFamily="2" charset="-79"/>
              </a:rPr>
            </a:br>
            <a:endParaRPr lang="de-DE" dirty="0"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695450" y="381000"/>
            <a:ext cx="1028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u="sng" dirty="0" smtClean="0">
                <a:solidFill>
                  <a:srgbClr val="FF0000"/>
                </a:solidFill>
              </a:rPr>
              <a:t>BINDUNG </a:t>
            </a:r>
            <a:r>
              <a:rPr lang="de-DE" sz="1400" b="1" dirty="0" smtClean="0">
                <a:solidFill>
                  <a:schemeClr val="accent4">
                    <a:lumMod val="50000"/>
                  </a:schemeClr>
                </a:solidFill>
              </a:rPr>
              <a:t>(=</a:t>
            </a:r>
            <a:r>
              <a:rPr lang="de-DE" sz="1400" b="1" dirty="0" smtClean="0"/>
              <a:t> </a:t>
            </a:r>
            <a:r>
              <a:rPr lang="de-DE" sz="1400" b="1" dirty="0"/>
              <a:t>Angeborene </a:t>
            </a:r>
            <a:r>
              <a:rPr lang="de-DE" sz="1400" b="1" dirty="0" smtClean="0"/>
              <a:t>u. lebensnotwendige </a:t>
            </a:r>
            <a:r>
              <a:rPr lang="de-DE" sz="1400" b="1" dirty="0"/>
              <a:t>Motivation </a:t>
            </a:r>
            <a:r>
              <a:rPr lang="de-DE" sz="1400" b="1" dirty="0" smtClean="0"/>
              <a:t>enger Zuwendung </a:t>
            </a:r>
            <a:r>
              <a:rPr lang="de-DE" sz="1400" b="1" dirty="0"/>
              <a:t>zur </a:t>
            </a:r>
            <a:r>
              <a:rPr lang="de-DE" sz="1400" b="1" dirty="0" smtClean="0"/>
              <a:t>Bezugsperson</a:t>
            </a:r>
            <a:r>
              <a:rPr lang="de-DE" b="1" dirty="0" smtClean="0"/>
              <a:t>)</a:t>
            </a:r>
          </a:p>
          <a:p>
            <a:r>
              <a:rPr lang="de-DE" b="1" dirty="0"/>
              <a:t>	</a:t>
            </a:r>
            <a:r>
              <a:rPr lang="de-DE" b="1" dirty="0" smtClean="0"/>
              <a:t>	 </a:t>
            </a:r>
            <a:r>
              <a:rPr lang="de-DE" sz="3200" b="1" u="sng" dirty="0" smtClean="0">
                <a:solidFill>
                  <a:srgbClr val="FF0000"/>
                </a:solidFill>
              </a:rPr>
              <a:t>als Schlüssel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21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574800" y="1496318"/>
            <a:ext cx="970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574800" y="419100"/>
            <a:ext cx="10401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Was kann </a:t>
            </a:r>
            <a:r>
              <a:rPr lang="de-DE" sz="3200" b="1" dirty="0" smtClean="0"/>
              <a:t>ein Vater </a:t>
            </a:r>
            <a:r>
              <a:rPr lang="de-DE" sz="3200" b="1" dirty="0"/>
              <a:t>tun wenn </a:t>
            </a:r>
            <a:r>
              <a:rPr lang="de-DE" sz="3200" b="1" dirty="0" smtClean="0"/>
              <a:t>sein </a:t>
            </a:r>
            <a:r>
              <a:rPr lang="de-DE" sz="3200" b="1" dirty="0"/>
              <a:t>Kind noch nicht läuft und redet?</a:t>
            </a:r>
          </a:p>
        </p:txBody>
      </p:sp>
      <p:sp>
        <p:nvSpPr>
          <p:cNvPr id="4" name="Rechteck 3"/>
          <p:cNvSpPr/>
          <p:nvPr/>
        </p:nvSpPr>
        <p:spPr>
          <a:xfrm>
            <a:off x="1149350" y="1496318"/>
            <a:ext cx="108267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Das Kind baden</a:t>
            </a:r>
            <a:r>
              <a:rPr lang="de-DE" sz="2400" dirty="0">
                <a:solidFill>
                  <a:srgbClr val="0070C0"/>
                </a:solidFill>
              </a:rPr>
              <a:t/>
            </a:r>
            <a:br>
              <a:rPr lang="de-DE" sz="2400" dirty="0">
                <a:solidFill>
                  <a:srgbClr val="0070C0"/>
                </a:solidFill>
              </a:rPr>
            </a:br>
            <a:r>
              <a:rPr lang="de-DE" sz="2400" dirty="0"/>
              <a:t>Wenn der Vater das Kind badet, lässt sich das Nützliche mit dem Angenehmen verbinden </a:t>
            </a:r>
            <a:endParaRPr lang="de-DE" sz="2400" dirty="0" smtClean="0"/>
          </a:p>
          <a:p>
            <a:r>
              <a:rPr lang="de-DE" sz="2400" b="1" dirty="0" smtClean="0">
                <a:solidFill>
                  <a:srgbClr val="0070C0"/>
                </a:solidFill>
              </a:rPr>
              <a:t>Einkaufen </a:t>
            </a:r>
            <a:r>
              <a:rPr lang="de-DE" sz="2400" b="1" dirty="0">
                <a:solidFill>
                  <a:srgbClr val="0070C0"/>
                </a:solidFill>
              </a:rPr>
              <a:t>gehen mit dem </a:t>
            </a:r>
            <a:r>
              <a:rPr lang="de-DE" sz="2400" b="1" dirty="0" smtClean="0">
                <a:solidFill>
                  <a:srgbClr val="0070C0"/>
                </a:solidFill>
              </a:rPr>
              <a:t>Kind</a:t>
            </a:r>
            <a:r>
              <a:rPr lang="de-DE" sz="2400" dirty="0">
                <a:solidFill>
                  <a:srgbClr val="0070C0"/>
                </a:solidFill>
              </a:rPr>
              <a:t/>
            </a:r>
            <a:br>
              <a:rPr lang="de-DE" sz="2400" dirty="0">
                <a:solidFill>
                  <a:srgbClr val="0070C0"/>
                </a:solidFill>
              </a:rPr>
            </a:br>
            <a:r>
              <a:rPr lang="de-DE" sz="2400" dirty="0"/>
              <a:t>Im Tragesitz zum Wochenmarkt oder raus in den Wald – dicht am </a:t>
            </a:r>
            <a:r>
              <a:rPr lang="de-DE" sz="2400" dirty="0" smtClean="0"/>
              <a:t>Bauch, </a:t>
            </a:r>
            <a:r>
              <a:rPr lang="de-DE" sz="2400" dirty="0"/>
              <a:t>und das erste Weltentdecken kann losgehen</a:t>
            </a:r>
            <a:r>
              <a:rPr lang="de-DE" sz="2400" dirty="0" smtClean="0"/>
              <a:t>!</a:t>
            </a:r>
            <a:r>
              <a:rPr lang="de-DE" dirty="0"/>
              <a:t/>
            </a:r>
            <a:br>
              <a:rPr lang="de-DE" dirty="0"/>
            </a:br>
            <a:r>
              <a:rPr lang="de-DE" sz="2400" b="1" dirty="0">
                <a:solidFill>
                  <a:srgbClr val="0070C0"/>
                </a:solidFill>
              </a:rPr>
              <a:t>Gewickelt werden vom Vater</a:t>
            </a:r>
            <a:r>
              <a:rPr lang="de-DE" sz="2400" dirty="0">
                <a:solidFill>
                  <a:srgbClr val="0070C0"/>
                </a:solidFill>
              </a:rPr>
              <a:t/>
            </a:r>
            <a:br>
              <a:rPr lang="de-DE" sz="2400" dirty="0">
                <a:solidFill>
                  <a:srgbClr val="0070C0"/>
                </a:solidFill>
              </a:rPr>
            </a:br>
            <a:r>
              <a:rPr lang="de-DE" sz="2400" dirty="0"/>
              <a:t>Wickeln macht </a:t>
            </a:r>
            <a:r>
              <a:rPr lang="de-DE" sz="2400" dirty="0" smtClean="0"/>
              <a:t>noch viel </a:t>
            </a:r>
            <a:r>
              <a:rPr lang="de-DE" sz="2400" dirty="0"/>
              <a:t>mehr Spaß mit Wickel-Gymnastik. 'Radfahren' mit den </a:t>
            </a:r>
            <a:r>
              <a:rPr lang="de-DE" sz="2400" dirty="0" smtClean="0"/>
              <a:t>Babybeinen </a:t>
            </a:r>
            <a:r>
              <a:rPr lang="de-DE" sz="2400" dirty="0"/>
              <a:t>oder eine Babymassage fördert die Bindung zum Kind.</a:t>
            </a:r>
            <a:br>
              <a:rPr lang="de-DE" sz="2400" dirty="0"/>
            </a:br>
            <a:r>
              <a:rPr lang="de-DE" sz="2400" b="1" dirty="0" smtClean="0">
                <a:solidFill>
                  <a:srgbClr val="0070C0"/>
                </a:solidFill>
              </a:rPr>
              <a:t>Herumturnen </a:t>
            </a:r>
            <a:r>
              <a:rPr lang="de-DE" sz="2400" b="1" dirty="0">
                <a:solidFill>
                  <a:srgbClr val="0070C0"/>
                </a:solidFill>
              </a:rPr>
              <a:t>und </a:t>
            </a:r>
            <a:r>
              <a:rPr lang="de-DE" sz="2400" b="1" dirty="0" smtClean="0">
                <a:solidFill>
                  <a:srgbClr val="0070C0"/>
                </a:solidFill>
              </a:rPr>
              <a:t>balgen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Fürs Herumturnen und Balgen ist der Vater zuständig. </a:t>
            </a:r>
            <a:r>
              <a:rPr lang="de-DE" sz="2400" dirty="0" smtClean="0"/>
              <a:t>Das Kind </a:t>
            </a:r>
            <a:r>
              <a:rPr lang="de-DE" sz="2400" dirty="0"/>
              <a:t>entwickelt dabei Vertrauen zu seinem Vater im Sinne von „Papa fängt mich auf!“. Und: Motorisch </a:t>
            </a:r>
            <a:r>
              <a:rPr lang="de-DE" sz="2400" dirty="0" smtClean="0"/>
              <a:t>lernt das Kind viel </a:t>
            </a:r>
            <a:r>
              <a:rPr lang="de-DE" sz="2400" dirty="0"/>
              <a:t>dazu.</a:t>
            </a:r>
          </a:p>
        </p:txBody>
      </p:sp>
    </p:spTree>
    <p:extLst>
      <p:ext uri="{BB962C8B-B14F-4D97-AF65-F5344CB8AC3E}">
        <p14:creationId xmlns:p14="http://schemas.microsoft.com/office/powerpoint/2010/main" val="195339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555</Words>
  <Application>Microsoft Office PowerPoint</Application>
  <PresentationFormat>Breitbild</PresentationFormat>
  <Paragraphs>126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BatangChe</vt:lpstr>
      <vt:lpstr>Aharoni</vt:lpstr>
      <vt:lpstr>Arial</vt:lpstr>
      <vt:lpstr>Arial Black</vt:lpstr>
      <vt:lpstr>Calibri</vt:lpstr>
      <vt:lpstr>Century Gothic</vt:lpstr>
      <vt:lpstr>Times New Roman</vt:lpstr>
      <vt:lpstr>Wingdings</vt:lpstr>
      <vt:lpstr>Wingdings 3</vt:lpstr>
      <vt:lpstr>Fetzen</vt:lpstr>
      <vt:lpstr>Väter im ersten Lebensjahr      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Lebenshilfe Schwabach-Roth e.V.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Väter im ersten Lebensjahr –        unwichtig ?</dc:title>
  <dc:creator>Schemm Werner</dc:creator>
  <cp:lastModifiedBy>Schemm Werner</cp:lastModifiedBy>
  <cp:revision>27</cp:revision>
  <cp:lastPrinted>2017-11-02T13:57:29Z</cp:lastPrinted>
  <dcterms:created xsi:type="dcterms:W3CDTF">2017-10-18T13:44:22Z</dcterms:created>
  <dcterms:modified xsi:type="dcterms:W3CDTF">2018-10-01T11:49:18Z</dcterms:modified>
</cp:coreProperties>
</file>